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59" r:id="rId6"/>
    <p:sldId id="260" r:id="rId7"/>
    <p:sldId id="261" r:id="rId8"/>
    <p:sldId id="263" r:id="rId9"/>
    <p:sldId id="264" r:id="rId10"/>
    <p:sldId id="265" r:id="rId11"/>
    <p:sldId id="266" r:id="rId12"/>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5/5/2013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5/5/2013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add title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5/5/2013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5/5/2013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AF463A-BC7C-46EE-9F1E-7F377CCA4891}" type="datetimeFigureOut">
              <a:rPr lang="en-US" smtClean="0"/>
              <a:pPr/>
              <a:t>5/5/2013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EAF463A-BC7C-46EE-9F1E-7F377CCA4891}" type="datetimeFigureOut">
              <a:rPr lang="en-US" smtClean="0"/>
              <a:pPr/>
              <a:t>5/5/2013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EAF463A-BC7C-46EE-9F1E-7F377CCA4891}" type="datetimeFigureOut">
              <a:rPr lang="en-US" smtClean="0"/>
              <a:pPr/>
              <a:t>5/5/2013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EAF463A-BC7C-46EE-9F1E-7F377CCA4891}" type="datetimeFigureOut">
              <a:rPr lang="en-US" smtClean="0"/>
              <a:pPr/>
              <a:t>5/5/2013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AF463A-BC7C-46EE-9F1E-7F377CCA4891}" type="datetimeFigureOut">
              <a:rPr lang="en-US" smtClean="0"/>
              <a:pPr/>
              <a:t>5/5/2013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5/5/2013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5/5/2013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pPr/>
              <a:t>5/5/2013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latinLnBrk="0">
        <a:spcBef>
          <a:spcPct val="0"/>
        </a:spcBef>
        <a:buNone/>
        <a:defRPr sz="4400" kern="1200">
          <a:solidFill>
            <a:schemeClr val="tx1"/>
          </a:solidFill>
          <a:latin typeface="+mj-lt"/>
          <a:ea typeface="+mj-ea"/>
          <a:cs typeface="+mj-cs"/>
        </a:defRPr>
      </a:lvl1pPr>
    </p:titleStyle>
    <p:bodyStyle>
      <a:lvl1pPr marL="342900" indent="-342900" algn="l" defTabSz="914400" rtl="0" latinLnBrk="0">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latinLnBrk="0">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latinLnBrk="0">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latinLnBrk="0">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latinLnBrk="0">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latinLnBrk="0">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latinLnBrk="0">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latinLnBrk="0">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latinLnBrk="0">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gif"/><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gif"/><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upload.wikimedia.org/wikipedia/commons/9/9d/Karte_Nationalparks_Deutschland_high.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TextBox 2"/>
          <p:cNvSpPr txBox="1"/>
          <p:nvPr/>
        </p:nvSpPr>
        <p:spPr>
          <a:xfrm>
            <a:off x="1600200" y="2209800"/>
            <a:ext cx="7543800" cy="1569660"/>
          </a:xfrm>
          <a:prstGeom prst="rect">
            <a:avLst/>
          </a:prstGeom>
          <a:noFill/>
        </p:spPr>
        <p:txBody>
          <a:bodyPr wrap="square" rtlCol="0">
            <a:spAutoFit/>
          </a:bodyPr>
          <a:lstStyle/>
          <a:p>
            <a:r>
              <a:rPr lang="en-US" sz="9600" b="1" dirty="0" smtClean="0">
                <a:effectLst>
                  <a:outerShdw blurRad="38100" dist="38100" dir="2700000" algn="tl">
                    <a:srgbClr val="000000">
                      <a:alpha val="43137"/>
                    </a:srgbClr>
                  </a:outerShdw>
                </a:effectLst>
              </a:rPr>
              <a:t>Deutschland</a:t>
            </a:r>
            <a:endParaRPr lang="ru-RU" sz="96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572000" y="0"/>
            <a:ext cx="4572000" cy="2246769"/>
          </a:xfrm>
          <a:prstGeom prst="rect">
            <a:avLst/>
          </a:prstGeom>
        </p:spPr>
        <p:txBody>
          <a:bodyPr>
            <a:spAutoFit/>
          </a:bodyPr>
          <a:lstStyle/>
          <a:p>
            <a:r>
              <a:rPr lang="en-US" sz="2000" dirty="0" smtClean="0"/>
              <a:t>I</a:t>
            </a:r>
            <a:r>
              <a:rPr lang="de-DE" sz="2000" dirty="0" smtClean="0"/>
              <a:t>m </a:t>
            </a:r>
            <a:r>
              <a:rPr lang="de-DE" sz="2000" dirty="0" smtClean="0"/>
              <a:t>Osten liegen der Bayerische Wald, das Fichtelgebirge und das Erzgebirge. Am Rande der Oberrheinischen Tiefebene liegen der Schwarzwald, der Spessart und die Schwäbische Alb. Die Mittelgebirge mit ihren Wälder und Wiesen sind 600 bis 1500 m über dem Meeresspiegel. </a:t>
            </a:r>
            <a:endParaRPr lang="ru-RU" sz="2000" dirty="0"/>
          </a:p>
        </p:txBody>
      </p:sp>
      <p:pic>
        <p:nvPicPr>
          <p:cNvPr id="22530" name="Picture 2" descr="http://www.fichtelgebirgsverein.de/uploads/images/dasfichtelgebirge/koesseinehausbeer.jpg"/>
          <p:cNvPicPr>
            <a:picLocks noChangeAspect="1" noChangeArrowheads="1"/>
          </p:cNvPicPr>
          <p:nvPr/>
        </p:nvPicPr>
        <p:blipFill>
          <a:blip r:embed="rId2" cstate="print"/>
          <a:srcRect/>
          <a:stretch>
            <a:fillRect/>
          </a:stretch>
        </p:blipFill>
        <p:spPr bwMode="auto">
          <a:xfrm>
            <a:off x="0" y="3501897"/>
            <a:ext cx="5562600" cy="3356103"/>
          </a:xfrm>
          <a:prstGeom prst="rect">
            <a:avLst/>
          </a:prstGeom>
          <a:noFill/>
        </p:spPr>
      </p:pic>
      <p:pic>
        <p:nvPicPr>
          <p:cNvPr id="22532" name="Picture 4" descr="http://gazetaravenclaw.narod.ru/5/9.jpg"/>
          <p:cNvPicPr>
            <a:picLocks noChangeAspect="1" noChangeArrowheads="1"/>
          </p:cNvPicPr>
          <p:nvPr/>
        </p:nvPicPr>
        <p:blipFill>
          <a:blip r:embed="rId3" cstate="print"/>
          <a:srcRect/>
          <a:stretch>
            <a:fillRect/>
          </a:stretch>
        </p:blipFill>
        <p:spPr bwMode="auto">
          <a:xfrm>
            <a:off x="0" y="0"/>
            <a:ext cx="4572000" cy="3429000"/>
          </a:xfrm>
          <a:prstGeom prst="rect">
            <a:avLst/>
          </a:prstGeom>
          <a:noFill/>
        </p:spPr>
      </p:pic>
      <p:pic>
        <p:nvPicPr>
          <p:cNvPr id="22534" name="Picture 6" descr="http://germanmap.ru/wp-content/uploads/2012/11/23-german-map-805x1024.jpg"/>
          <p:cNvPicPr>
            <a:picLocks noChangeAspect="1" noChangeArrowheads="1"/>
          </p:cNvPicPr>
          <p:nvPr/>
        </p:nvPicPr>
        <p:blipFill>
          <a:blip r:embed="rId4" cstate="print"/>
          <a:srcRect/>
          <a:stretch>
            <a:fillRect/>
          </a:stretch>
        </p:blipFill>
        <p:spPr bwMode="auto">
          <a:xfrm>
            <a:off x="5638801" y="2399211"/>
            <a:ext cx="3505200" cy="4458789"/>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572000" y="0"/>
            <a:ext cx="4572000" cy="3139321"/>
          </a:xfrm>
          <a:prstGeom prst="rect">
            <a:avLst/>
          </a:prstGeom>
        </p:spPr>
        <p:txBody>
          <a:bodyPr>
            <a:spAutoFit/>
          </a:bodyPr>
          <a:lstStyle/>
          <a:p>
            <a:r>
              <a:rPr lang="de-DE" sz="2200" dirty="0" smtClean="0"/>
              <a:t>Die </a:t>
            </a:r>
            <a:r>
              <a:rPr lang="de-DE" sz="2200" dirty="0" smtClean="0"/>
              <a:t>höchste Erhebung der Bayerischen Alpen und Deutschlands ist die Zugspitze. Sie liegt im westlichen Teil des Wettersteingebirges und hat mit einer Höhe von 2962 m. Die Bayerischen Alpen ist einer der schönsten Bezirke des Landes. Eingebettet in die Bergwelt der Alpen sind malerische </a:t>
            </a:r>
            <a:r>
              <a:rPr lang="de-DE" sz="2200" dirty="0" smtClean="0"/>
              <a:t>Seen.</a:t>
            </a:r>
            <a:endParaRPr lang="ru-RU" sz="2200" dirty="0"/>
          </a:p>
        </p:txBody>
      </p:sp>
      <p:pic>
        <p:nvPicPr>
          <p:cNvPr id="23554" name="Picture 2" descr="http://2.bp.blogspot.com/-GakXMCa0dPA/TdvSyQsjHWI/AAAAAAAACG0/a7khFPQtmWA/s1600/Karte-Zugspitze.jpg"/>
          <p:cNvPicPr>
            <a:picLocks noChangeAspect="1" noChangeArrowheads="1"/>
          </p:cNvPicPr>
          <p:nvPr/>
        </p:nvPicPr>
        <p:blipFill>
          <a:blip r:embed="rId2" cstate="print"/>
          <a:srcRect/>
          <a:stretch>
            <a:fillRect/>
          </a:stretch>
        </p:blipFill>
        <p:spPr bwMode="auto">
          <a:xfrm>
            <a:off x="4972050" y="3124200"/>
            <a:ext cx="4171950" cy="3733800"/>
          </a:xfrm>
          <a:prstGeom prst="rect">
            <a:avLst/>
          </a:prstGeom>
          <a:noFill/>
        </p:spPr>
      </p:pic>
      <p:pic>
        <p:nvPicPr>
          <p:cNvPr id="23556" name="Picture 4" descr="http://www.turotziv.com/source/images/articles/germaniya.jpg"/>
          <p:cNvPicPr>
            <a:picLocks noChangeAspect="1" noChangeArrowheads="1"/>
          </p:cNvPicPr>
          <p:nvPr/>
        </p:nvPicPr>
        <p:blipFill>
          <a:blip r:embed="rId3" cstate="print"/>
          <a:srcRect/>
          <a:stretch>
            <a:fillRect/>
          </a:stretch>
        </p:blipFill>
        <p:spPr bwMode="auto">
          <a:xfrm>
            <a:off x="0" y="3200400"/>
            <a:ext cx="4880919" cy="3657600"/>
          </a:xfrm>
          <a:prstGeom prst="rect">
            <a:avLst/>
          </a:prstGeom>
          <a:noFill/>
        </p:spPr>
      </p:pic>
      <p:pic>
        <p:nvPicPr>
          <p:cNvPr id="23558" name="Picture 6" descr="http://www.touringo.ru/system/images/6103/post/IMG%20(100).JPG"/>
          <p:cNvPicPr>
            <a:picLocks noChangeAspect="1" noChangeArrowheads="1"/>
          </p:cNvPicPr>
          <p:nvPr/>
        </p:nvPicPr>
        <p:blipFill>
          <a:blip r:embed="rId4" cstate="print"/>
          <a:srcRect/>
          <a:stretch>
            <a:fillRect/>
          </a:stretch>
        </p:blipFill>
        <p:spPr bwMode="auto">
          <a:xfrm>
            <a:off x="0" y="0"/>
            <a:ext cx="4419600" cy="29718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Picture 4" descr="http://geoego.3dn.ru/_ph/1/514050557.jpg"/>
          <p:cNvPicPr>
            <a:picLocks noChangeAspect="1" noChangeArrowheads="1"/>
          </p:cNvPicPr>
          <p:nvPr/>
        </p:nvPicPr>
        <p:blipFill>
          <a:blip r:embed="rId2" cstate="print"/>
          <a:srcRect/>
          <a:stretch>
            <a:fillRect/>
          </a:stretch>
        </p:blipFill>
        <p:spPr bwMode="auto">
          <a:xfrm>
            <a:off x="0" y="152400"/>
            <a:ext cx="6807200" cy="5105400"/>
          </a:xfrm>
          <a:prstGeom prst="rect">
            <a:avLst/>
          </a:prstGeom>
          <a:noFill/>
        </p:spPr>
      </p:pic>
      <p:sp>
        <p:nvSpPr>
          <p:cNvPr id="5" name="TextBox 4"/>
          <p:cNvSpPr txBox="1"/>
          <p:nvPr/>
        </p:nvSpPr>
        <p:spPr>
          <a:xfrm>
            <a:off x="6781800" y="304800"/>
            <a:ext cx="2362200" cy="2246769"/>
          </a:xfrm>
          <a:prstGeom prst="rect">
            <a:avLst/>
          </a:prstGeom>
          <a:noFill/>
        </p:spPr>
        <p:txBody>
          <a:bodyPr wrap="square" rtlCol="0">
            <a:spAutoFit/>
          </a:bodyPr>
          <a:lstStyle/>
          <a:p>
            <a:r>
              <a:rPr lang="en-US" sz="2000" dirty="0" smtClean="0">
                <a:latin typeface="Arial" pitchFamily="34" charset="0"/>
                <a:cs typeface="Arial" pitchFamily="34" charset="0"/>
              </a:rPr>
              <a:t>Deutschland </a:t>
            </a:r>
            <a:r>
              <a:rPr lang="en-US" sz="2000" dirty="0" err="1" smtClean="0">
                <a:latin typeface="Arial" pitchFamily="34" charset="0"/>
                <a:cs typeface="Arial" pitchFamily="34" charset="0"/>
              </a:rPr>
              <a:t>liegt</a:t>
            </a:r>
            <a:r>
              <a:rPr lang="ru-RU" sz="2000" dirty="0" smtClean="0">
                <a:latin typeface="Arial" pitchFamily="34" charset="0"/>
                <a:cs typeface="Arial" pitchFamily="34" charset="0"/>
              </a:rPr>
              <a:t> </a:t>
            </a:r>
            <a:r>
              <a:rPr lang="en-US" sz="2000" dirty="0" smtClean="0">
                <a:latin typeface="Arial" pitchFamily="34" charset="0"/>
                <a:cs typeface="Arial" pitchFamily="34" charset="0"/>
              </a:rPr>
              <a:t>in </a:t>
            </a:r>
            <a:r>
              <a:rPr lang="en-US" sz="2000" dirty="0" err="1" smtClean="0">
                <a:latin typeface="Arial" pitchFamily="34" charset="0"/>
                <a:cs typeface="Arial" pitchFamily="34" charset="0"/>
              </a:rPr>
              <a:t>Mitteleuropa.Die</a:t>
            </a:r>
            <a:r>
              <a:rPr lang="en-US" sz="2000" dirty="0" smtClean="0">
                <a:latin typeface="Arial" pitchFamily="34" charset="0"/>
                <a:cs typeface="Arial" pitchFamily="34" charset="0"/>
              </a:rPr>
              <a:t> BRD </a:t>
            </a:r>
            <a:r>
              <a:rPr lang="en-US" sz="2000" dirty="0" err="1" smtClean="0">
                <a:latin typeface="Arial" pitchFamily="34" charset="0"/>
                <a:cs typeface="Arial" pitchFamily="34" charset="0"/>
              </a:rPr>
              <a:t>grenzt</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wie</a:t>
            </a:r>
            <a:r>
              <a:rPr lang="en-US" sz="2000" dirty="0" smtClean="0">
                <a:latin typeface="Arial" pitchFamily="34" charset="0"/>
                <a:cs typeface="Arial" pitchFamily="34" charset="0"/>
              </a:rPr>
              <a:t> an </a:t>
            </a:r>
            <a:r>
              <a:rPr lang="en-US" sz="2000" dirty="0" err="1" smtClean="0">
                <a:latin typeface="Arial" pitchFamily="34" charset="0"/>
                <a:cs typeface="Arial" pitchFamily="34" charset="0"/>
              </a:rPr>
              <a:t>westeuropäische</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als</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auch</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osteurop</a:t>
            </a:r>
            <a:r>
              <a:rPr lang="de-DE" sz="2000" dirty="0" err="1" smtClean="0">
                <a:latin typeface="Arial" pitchFamily="34" charset="0"/>
                <a:cs typeface="Arial" pitchFamily="34" charset="0"/>
              </a:rPr>
              <a:t>äische</a:t>
            </a:r>
            <a:r>
              <a:rPr lang="de-DE" sz="2000" dirty="0" smtClean="0">
                <a:latin typeface="Arial" pitchFamily="34" charset="0"/>
                <a:cs typeface="Arial" pitchFamily="34" charset="0"/>
              </a:rPr>
              <a:t> </a:t>
            </a:r>
            <a:r>
              <a:rPr lang="en-US" sz="2000" dirty="0" err="1" smtClean="0">
                <a:latin typeface="Arial" pitchFamily="34" charset="0"/>
                <a:cs typeface="Arial" pitchFamily="34" charset="0"/>
              </a:rPr>
              <a:t>Staaten</a:t>
            </a:r>
            <a:r>
              <a:rPr lang="en-US" sz="2000" dirty="0" smtClean="0">
                <a:latin typeface="Arial" pitchFamily="34" charset="0"/>
                <a:cs typeface="Arial" pitchFamily="34" charset="0"/>
              </a:rPr>
              <a:t>.</a:t>
            </a:r>
            <a:endParaRPr lang="ru-RU" sz="2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www.weltkarte.com/uploads/pics/deutschland_politisch.png"/>
          <p:cNvPicPr>
            <a:picLocks noChangeAspect="1" noChangeArrowheads="1"/>
          </p:cNvPicPr>
          <p:nvPr/>
        </p:nvPicPr>
        <p:blipFill>
          <a:blip r:embed="rId2" cstate="print"/>
          <a:srcRect/>
          <a:stretch>
            <a:fillRect/>
          </a:stretch>
        </p:blipFill>
        <p:spPr bwMode="auto">
          <a:xfrm>
            <a:off x="0" y="0"/>
            <a:ext cx="5841801" cy="6858000"/>
          </a:xfrm>
          <a:prstGeom prst="rect">
            <a:avLst/>
          </a:prstGeom>
          <a:noFill/>
        </p:spPr>
      </p:pic>
      <p:sp>
        <p:nvSpPr>
          <p:cNvPr id="3" name="TextBox 2"/>
          <p:cNvSpPr txBox="1"/>
          <p:nvPr/>
        </p:nvSpPr>
        <p:spPr>
          <a:xfrm>
            <a:off x="5943600" y="1"/>
            <a:ext cx="1981200" cy="2031325"/>
          </a:xfrm>
          <a:prstGeom prst="rect">
            <a:avLst/>
          </a:prstGeom>
          <a:noFill/>
        </p:spPr>
        <p:txBody>
          <a:bodyPr wrap="square" rtlCol="0">
            <a:spAutoFit/>
          </a:bodyPr>
          <a:lstStyle/>
          <a:p>
            <a:r>
              <a:rPr lang="en-US" dirty="0" err="1" smtClean="0">
                <a:latin typeface="Arial" pitchFamily="34" charset="0"/>
                <a:cs typeface="Arial" pitchFamily="34" charset="0"/>
              </a:rPr>
              <a:t>Im</a:t>
            </a:r>
            <a:r>
              <a:rPr lang="en-US" dirty="0" smtClean="0">
                <a:latin typeface="Arial" pitchFamily="34" charset="0"/>
                <a:cs typeface="Arial" pitchFamily="34" charset="0"/>
              </a:rPr>
              <a:t> </a:t>
            </a:r>
            <a:r>
              <a:rPr lang="en-US" dirty="0" err="1" smtClean="0">
                <a:latin typeface="Arial" pitchFamily="34" charset="0"/>
                <a:cs typeface="Arial" pitchFamily="34" charset="0"/>
              </a:rPr>
              <a:t>Nordosten</a:t>
            </a:r>
            <a:r>
              <a:rPr lang="en-US" dirty="0" smtClean="0">
                <a:latin typeface="Arial" pitchFamily="34" charset="0"/>
                <a:cs typeface="Arial" pitchFamily="34" charset="0"/>
              </a:rPr>
              <a:t> </a:t>
            </a:r>
            <a:r>
              <a:rPr lang="en-US" dirty="0" err="1" smtClean="0">
                <a:latin typeface="Arial" pitchFamily="34" charset="0"/>
                <a:cs typeface="Arial" pitchFamily="34" charset="0"/>
              </a:rPr>
              <a:t>grenzt</a:t>
            </a:r>
            <a:r>
              <a:rPr lang="en-US" dirty="0" smtClean="0">
                <a:latin typeface="Arial" pitchFamily="34" charset="0"/>
                <a:cs typeface="Arial" pitchFamily="34" charset="0"/>
              </a:rPr>
              <a:t> die BRD an </a:t>
            </a:r>
            <a:r>
              <a:rPr lang="en-US" dirty="0" err="1" smtClean="0">
                <a:latin typeface="Arial" pitchFamily="34" charset="0"/>
                <a:cs typeface="Arial" pitchFamily="34" charset="0"/>
              </a:rPr>
              <a:t>Polen</a:t>
            </a:r>
            <a:r>
              <a:rPr lang="ru-RU" dirty="0" smtClean="0">
                <a:latin typeface="Arial" pitchFamily="34" charset="0"/>
                <a:cs typeface="Arial" pitchFamily="34" charset="0"/>
              </a:rPr>
              <a:t>. </a:t>
            </a:r>
            <a:r>
              <a:rPr lang="en-US" dirty="0" smtClean="0">
                <a:latin typeface="Arial" pitchFamily="34" charset="0"/>
                <a:cs typeface="Arial" pitchFamily="34" charset="0"/>
              </a:rPr>
              <a:t>Den Rest </a:t>
            </a:r>
            <a:r>
              <a:rPr lang="en-US" dirty="0" err="1" smtClean="0">
                <a:latin typeface="Arial" pitchFamily="34" charset="0"/>
                <a:cs typeface="Arial" pitchFamily="34" charset="0"/>
              </a:rPr>
              <a:t>bilden</a:t>
            </a:r>
            <a:r>
              <a:rPr lang="en-US" dirty="0" smtClean="0">
                <a:latin typeface="Arial" pitchFamily="34" charset="0"/>
                <a:cs typeface="Arial" pitchFamily="34" charset="0"/>
              </a:rPr>
              <a:t> die </a:t>
            </a:r>
            <a:r>
              <a:rPr lang="en-US" dirty="0" err="1" smtClean="0">
                <a:latin typeface="Arial" pitchFamily="34" charset="0"/>
                <a:cs typeface="Arial" pitchFamily="34" charset="0"/>
              </a:rPr>
              <a:t>Tschechische</a:t>
            </a:r>
            <a:r>
              <a:rPr lang="en-US" dirty="0" smtClean="0">
                <a:latin typeface="Arial" pitchFamily="34" charset="0"/>
                <a:cs typeface="Arial" pitchFamily="34" charset="0"/>
              </a:rPr>
              <a:t> </a:t>
            </a:r>
            <a:r>
              <a:rPr lang="en-US" dirty="0" err="1" smtClean="0">
                <a:latin typeface="Arial" pitchFamily="34" charset="0"/>
                <a:cs typeface="Arial" pitchFamily="34" charset="0"/>
              </a:rPr>
              <a:t>Republik</a:t>
            </a:r>
            <a:r>
              <a:rPr lang="en-US" dirty="0" smtClean="0">
                <a:latin typeface="Arial" pitchFamily="34" charset="0"/>
                <a:cs typeface="Arial" pitchFamily="34" charset="0"/>
              </a:rPr>
              <a:t> und </a:t>
            </a:r>
            <a:r>
              <a:rPr lang="en-US" dirty="0" err="1" smtClean="0">
                <a:latin typeface="Arial" pitchFamily="34" charset="0"/>
                <a:cs typeface="Arial" pitchFamily="34" charset="0"/>
              </a:rPr>
              <a:t>Österreich</a:t>
            </a:r>
            <a:r>
              <a:rPr lang="en-US" dirty="0" smtClean="0">
                <a:latin typeface="Arial" pitchFamily="34" charset="0"/>
                <a:cs typeface="Arial" pitchFamily="34" charset="0"/>
              </a:rPr>
              <a:t>.</a:t>
            </a:r>
            <a:endParaRPr lang="ru-RU"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www.travelliving.ru/upload/post/item/2011/120/1304255281_med.JPG"/>
          <p:cNvPicPr>
            <a:picLocks noChangeAspect="1" noChangeArrowheads="1"/>
          </p:cNvPicPr>
          <p:nvPr/>
        </p:nvPicPr>
        <p:blipFill>
          <a:blip r:embed="rId2" cstate="print"/>
          <a:srcRect/>
          <a:stretch>
            <a:fillRect/>
          </a:stretch>
        </p:blipFill>
        <p:spPr bwMode="auto">
          <a:xfrm>
            <a:off x="4905375" y="2152649"/>
            <a:ext cx="4238625" cy="4705351"/>
          </a:xfrm>
          <a:prstGeom prst="rect">
            <a:avLst/>
          </a:prstGeom>
          <a:noFill/>
        </p:spPr>
      </p:pic>
      <p:pic>
        <p:nvPicPr>
          <p:cNvPr id="19462" name="Picture 6" descr="http://f.otzyv.ru/f/11/09/87583/6968/1606122018034.jpg"/>
          <p:cNvPicPr>
            <a:picLocks noChangeAspect="1" noChangeArrowheads="1"/>
          </p:cNvPicPr>
          <p:nvPr/>
        </p:nvPicPr>
        <p:blipFill>
          <a:blip r:embed="rId3" cstate="print"/>
          <a:srcRect/>
          <a:stretch>
            <a:fillRect/>
          </a:stretch>
        </p:blipFill>
        <p:spPr bwMode="auto">
          <a:xfrm>
            <a:off x="0" y="0"/>
            <a:ext cx="4800600" cy="2971800"/>
          </a:xfrm>
          <a:prstGeom prst="rect">
            <a:avLst/>
          </a:prstGeom>
          <a:noFill/>
        </p:spPr>
      </p:pic>
      <p:pic>
        <p:nvPicPr>
          <p:cNvPr id="19464" name="Picture 8" descr="http://far-travel.ru/images/stories/Germania/kartinki/germaniya7_thumb_medium600_0.jpg"/>
          <p:cNvPicPr>
            <a:picLocks noChangeAspect="1" noChangeArrowheads="1"/>
          </p:cNvPicPr>
          <p:nvPr/>
        </p:nvPicPr>
        <p:blipFill>
          <a:blip r:embed="rId4" cstate="print"/>
          <a:srcRect/>
          <a:stretch>
            <a:fillRect/>
          </a:stretch>
        </p:blipFill>
        <p:spPr bwMode="auto">
          <a:xfrm>
            <a:off x="0" y="3276600"/>
            <a:ext cx="4800600" cy="3276600"/>
          </a:xfrm>
          <a:prstGeom prst="rect">
            <a:avLst/>
          </a:prstGeom>
          <a:noFill/>
        </p:spPr>
      </p:pic>
      <p:sp>
        <p:nvSpPr>
          <p:cNvPr id="6" name="TextBox 5"/>
          <p:cNvSpPr txBox="1"/>
          <p:nvPr/>
        </p:nvSpPr>
        <p:spPr>
          <a:xfrm>
            <a:off x="4953000" y="0"/>
            <a:ext cx="3962400" cy="2139047"/>
          </a:xfrm>
          <a:prstGeom prst="rect">
            <a:avLst/>
          </a:prstGeom>
          <a:noFill/>
        </p:spPr>
        <p:txBody>
          <a:bodyPr wrap="square" rtlCol="0">
            <a:spAutoFit/>
          </a:bodyPr>
          <a:lstStyle/>
          <a:p>
            <a:r>
              <a:rPr lang="de-DE" sz="1900" dirty="0" smtClean="0"/>
              <a:t>Außerdem es gibt viele Strände. In der Ostsee liegt Rügen. Rügen ist eine Kurinseln. Im Sommer dort erholt sich man, badet,  liegt in der Sonne, und spaziert  nach dem Strand.  Die Ostseeküste ist teils sandige Flachküste, teils felsige Steilküste. </a:t>
            </a:r>
            <a:endParaRPr lang="de-DE" sz="19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meridian-express.ru/ru/images/public/germany/koenigssee.jpg"/>
          <p:cNvPicPr>
            <a:picLocks noChangeAspect="1" noChangeArrowheads="1"/>
          </p:cNvPicPr>
          <p:nvPr/>
        </p:nvPicPr>
        <p:blipFill>
          <a:blip r:embed="rId2" cstate="print"/>
          <a:srcRect/>
          <a:stretch>
            <a:fillRect/>
          </a:stretch>
        </p:blipFill>
        <p:spPr bwMode="auto">
          <a:xfrm>
            <a:off x="0" y="0"/>
            <a:ext cx="4419600" cy="3169682"/>
          </a:xfrm>
          <a:prstGeom prst="rect">
            <a:avLst/>
          </a:prstGeom>
          <a:noFill/>
        </p:spPr>
      </p:pic>
      <p:pic>
        <p:nvPicPr>
          <p:cNvPr id="1028" name="Picture 4" descr="http://img1.liveinternet.ru/images/attach/c/1/62/364/62364670_DSCF0591.JPG"/>
          <p:cNvPicPr>
            <a:picLocks noChangeAspect="1" noChangeArrowheads="1"/>
          </p:cNvPicPr>
          <p:nvPr/>
        </p:nvPicPr>
        <p:blipFill>
          <a:blip r:embed="rId3" cstate="print"/>
          <a:srcRect/>
          <a:stretch>
            <a:fillRect/>
          </a:stretch>
        </p:blipFill>
        <p:spPr bwMode="auto">
          <a:xfrm>
            <a:off x="0" y="3257550"/>
            <a:ext cx="4800600" cy="3600450"/>
          </a:xfrm>
          <a:prstGeom prst="rect">
            <a:avLst/>
          </a:prstGeom>
          <a:noFill/>
        </p:spPr>
      </p:pic>
      <p:sp>
        <p:nvSpPr>
          <p:cNvPr id="4" name="TextBox 3"/>
          <p:cNvSpPr txBox="1"/>
          <p:nvPr/>
        </p:nvSpPr>
        <p:spPr>
          <a:xfrm>
            <a:off x="4724400" y="152400"/>
            <a:ext cx="4191000" cy="2677656"/>
          </a:xfrm>
          <a:prstGeom prst="rect">
            <a:avLst/>
          </a:prstGeom>
          <a:noFill/>
        </p:spPr>
        <p:txBody>
          <a:bodyPr wrap="square" rtlCol="0">
            <a:spAutoFit/>
          </a:bodyPr>
          <a:lstStyle/>
          <a:p>
            <a:r>
              <a:rPr lang="de-DE" sz="2400" dirty="0" smtClean="0"/>
              <a:t>Die deutschen Landschaften sind außerordentlich vielfältig.  Niedrige und hohe Gebirgszüge wechseln mit Hochflächen, Hügel-, Berg- und Seenlandschaften und weiten Ebenen.</a:t>
            </a:r>
            <a:endParaRPr lang="ru-RU" sz="2400" dirty="0"/>
          </a:p>
        </p:txBody>
      </p:sp>
      <p:pic>
        <p:nvPicPr>
          <p:cNvPr id="1035" name="Picture 11" descr="http://www.republicgermany.com/wp-content/uploads/2011/11/National-Park-Muritz-1b.png"/>
          <p:cNvPicPr>
            <a:picLocks noChangeAspect="1" noChangeArrowheads="1"/>
          </p:cNvPicPr>
          <p:nvPr/>
        </p:nvPicPr>
        <p:blipFill>
          <a:blip r:embed="rId4" cstate="print"/>
          <a:srcRect/>
          <a:stretch>
            <a:fillRect/>
          </a:stretch>
        </p:blipFill>
        <p:spPr bwMode="auto">
          <a:xfrm>
            <a:off x="4847480" y="3657600"/>
            <a:ext cx="4296520" cy="32004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zhenskoe-mnenie.ru/images/map_germany1.gif"/>
          <p:cNvPicPr>
            <a:picLocks noChangeAspect="1" noChangeArrowheads="1"/>
          </p:cNvPicPr>
          <p:nvPr/>
        </p:nvPicPr>
        <p:blipFill>
          <a:blip r:embed="rId2" cstate="print"/>
          <a:srcRect/>
          <a:stretch>
            <a:fillRect/>
          </a:stretch>
        </p:blipFill>
        <p:spPr bwMode="auto">
          <a:xfrm>
            <a:off x="0" y="0"/>
            <a:ext cx="3581400" cy="3287725"/>
          </a:xfrm>
          <a:prstGeom prst="rect">
            <a:avLst/>
          </a:prstGeom>
          <a:noFill/>
        </p:spPr>
      </p:pic>
      <p:pic>
        <p:nvPicPr>
          <p:cNvPr id="17412" name="Picture 4" descr="http://www.bavaria-dream.ru/uploads/pics/Bavaria_Dream_Oberallg%C3%A4u_05.jpg"/>
          <p:cNvPicPr>
            <a:picLocks noChangeAspect="1" noChangeArrowheads="1"/>
          </p:cNvPicPr>
          <p:nvPr/>
        </p:nvPicPr>
        <p:blipFill>
          <a:blip r:embed="rId3" cstate="print"/>
          <a:srcRect/>
          <a:stretch>
            <a:fillRect/>
          </a:stretch>
        </p:blipFill>
        <p:spPr bwMode="auto">
          <a:xfrm>
            <a:off x="0" y="3560319"/>
            <a:ext cx="4267200" cy="3297682"/>
          </a:xfrm>
          <a:prstGeom prst="rect">
            <a:avLst/>
          </a:prstGeom>
          <a:noFill/>
        </p:spPr>
      </p:pic>
      <p:pic>
        <p:nvPicPr>
          <p:cNvPr id="17414" name="Picture 6" descr="http://www.geographicbank.com/img/images003/image_eaf9e7AI17RUYR9BEgpWrGJA.jpg"/>
          <p:cNvPicPr>
            <a:picLocks noChangeAspect="1" noChangeArrowheads="1"/>
          </p:cNvPicPr>
          <p:nvPr/>
        </p:nvPicPr>
        <p:blipFill>
          <a:blip r:embed="rId4" cstate="print"/>
          <a:srcRect/>
          <a:stretch>
            <a:fillRect/>
          </a:stretch>
        </p:blipFill>
        <p:spPr bwMode="auto">
          <a:xfrm>
            <a:off x="4546600" y="3581400"/>
            <a:ext cx="4368800" cy="3276600"/>
          </a:xfrm>
          <a:prstGeom prst="rect">
            <a:avLst/>
          </a:prstGeom>
          <a:noFill/>
        </p:spPr>
      </p:pic>
      <p:sp>
        <p:nvSpPr>
          <p:cNvPr id="5" name="TextBox 4"/>
          <p:cNvSpPr txBox="1"/>
          <p:nvPr/>
        </p:nvSpPr>
        <p:spPr>
          <a:xfrm>
            <a:off x="3886200" y="304800"/>
            <a:ext cx="4724400" cy="2677656"/>
          </a:xfrm>
          <a:prstGeom prst="rect">
            <a:avLst/>
          </a:prstGeom>
          <a:noFill/>
        </p:spPr>
        <p:txBody>
          <a:bodyPr wrap="square" rtlCol="0">
            <a:spAutoFit/>
          </a:bodyPr>
          <a:lstStyle/>
          <a:p>
            <a:r>
              <a:rPr lang="de-DE" sz="2400" dirty="0" smtClean="0"/>
              <a:t>Von Norden nach Süden ist Deutschland  in fünf </a:t>
            </a:r>
            <a:r>
              <a:rPr lang="de-DE" sz="2400" dirty="0" smtClean="0"/>
              <a:t>große</a:t>
            </a:r>
            <a:endParaRPr lang="ru-RU" sz="2400" dirty="0" smtClean="0"/>
          </a:p>
          <a:p>
            <a:r>
              <a:rPr lang="de-DE" sz="2400" dirty="0" smtClean="0"/>
              <a:t> </a:t>
            </a:r>
            <a:r>
              <a:rPr lang="de-DE" sz="2400" dirty="0" smtClean="0"/>
              <a:t>Landschaften geteilt: Die deutsche Küste, Das </a:t>
            </a:r>
            <a:r>
              <a:rPr lang="de-DE" sz="2400" dirty="0" smtClean="0"/>
              <a:t>Norddeutsche</a:t>
            </a:r>
            <a:endParaRPr lang="ru-RU" sz="2400" dirty="0" smtClean="0"/>
          </a:p>
          <a:p>
            <a:r>
              <a:rPr lang="de-DE" sz="2400" dirty="0" smtClean="0"/>
              <a:t> </a:t>
            </a:r>
            <a:r>
              <a:rPr lang="de-DE" sz="2400" dirty="0" smtClean="0"/>
              <a:t>Tiefland, Die deutschen Mittelgebirge, Das Alpenvorland, </a:t>
            </a:r>
            <a:endParaRPr lang="ru-RU" sz="2400" dirty="0" smtClean="0"/>
          </a:p>
          <a:p>
            <a:r>
              <a:rPr lang="de-DE" sz="2400" dirty="0" smtClean="0"/>
              <a:t>Die </a:t>
            </a:r>
            <a:r>
              <a:rPr lang="de-DE" sz="2400" dirty="0" smtClean="0"/>
              <a:t>Bayerischen Alpen. </a:t>
            </a:r>
            <a:endParaRPr lang="ru-RU" sz="2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upload.wikimedia.org/wikipedia/commons/a/a2/Nseamap.gif"/>
          <p:cNvPicPr>
            <a:picLocks noChangeAspect="1" noChangeArrowheads="1"/>
          </p:cNvPicPr>
          <p:nvPr/>
        </p:nvPicPr>
        <p:blipFill>
          <a:blip r:embed="rId2" cstate="print"/>
          <a:srcRect/>
          <a:stretch>
            <a:fillRect/>
          </a:stretch>
        </p:blipFill>
        <p:spPr bwMode="auto">
          <a:xfrm>
            <a:off x="5334000" y="2514600"/>
            <a:ext cx="3810000" cy="4343400"/>
          </a:xfrm>
          <a:prstGeom prst="rect">
            <a:avLst/>
          </a:prstGeom>
          <a:noFill/>
        </p:spPr>
      </p:pic>
      <p:pic>
        <p:nvPicPr>
          <p:cNvPr id="18436" name="Picture 4" descr="http://img-fotki.yandex.ru/get/6523/22168195.8a/0_7c041_bba9ae0_L"/>
          <p:cNvPicPr>
            <a:picLocks noChangeAspect="1" noChangeArrowheads="1"/>
          </p:cNvPicPr>
          <p:nvPr/>
        </p:nvPicPr>
        <p:blipFill>
          <a:blip r:embed="rId3" cstate="print"/>
          <a:srcRect/>
          <a:stretch>
            <a:fillRect/>
          </a:stretch>
        </p:blipFill>
        <p:spPr bwMode="auto">
          <a:xfrm>
            <a:off x="0" y="3488435"/>
            <a:ext cx="5029200" cy="3369565"/>
          </a:xfrm>
          <a:prstGeom prst="rect">
            <a:avLst/>
          </a:prstGeom>
          <a:noFill/>
        </p:spPr>
      </p:pic>
      <p:pic>
        <p:nvPicPr>
          <p:cNvPr id="18438" name="Picture 6" descr="http://kvintone.ru/img/adam/sea/sea02.jpg"/>
          <p:cNvPicPr>
            <a:picLocks noChangeAspect="1" noChangeArrowheads="1"/>
          </p:cNvPicPr>
          <p:nvPr/>
        </p:nvPicPr>
        <p:blipFill>
          <a:blip r:embed="rId4" cstate="print"/>
          <a:srcRect/>
          <a:stretch>
            <a:fillRect/>
          </a:stretch>
        </p:blipFill>
        <p:spPr bwMode="auto">
          <a:xfrm>
            <a:off x="0" y="0"/>
            <a:ext cx="5051403" cy="3352800"/>
          </a:xfrm>
          <a:prstGeom prst="rect">
            <a:avLst/>
          </a:prstGeom>
          <a:noFill/>
        </p:spPr>
      </p:pic>
      <p:sp>
        <p:nvSpPr>
          <p:cNvPr id="5" name="TextBox 4"/>
          <p:cNvSpPr txBox="1"/>
          <p:nvPr/>
        </p:nvSpPr>
        <p:spPr>
          <a:xfrm>
            <a:off x="5029200" y="0"/>
            <a:ext cx="3809999" cy="2462213"/>
          </a:xfrm>
          <a:prstGeom prst="rect">
            <a:avLst/>
          </a:prstGeom>
          <a:noFill/>
        </p:spPr>
        <p:txBody>
          <a:bodyPr wrap="square" rtlCol="0">
            <a:spAutoFit/>
          </a:bodyPr>
          <a:lstStyle/>
          <a:p>
            <a:r>
              <a:rPr lang="de-DE" sz="2200" dirty="0" smtClean="0"/>
              <a:t>Etwa 1.200 km Küstenlinie begrenzen Deutschlands Norden, </a:t>
            </a:r>
            <a:endParaRPr lang="ru-RU" sz="2200" dirty="0" smtClean="0"/>
          </a:p>
          <a:p>
            <a:r>
              <a:rPr lang="de-DE" sz="2200" dirty="0" smtClean="0"/>
              <a:t>zusammen </a:t>
            </a:r>
            <a:r>
              <a:rPr lang="de-DE" sz="2200" dirty="0" smtClean="0"/>
              <a:t>mit den zahlreichen Inseln in Nord- und Ostsee</a:t>
            </a:r>
            <a:r>
              <a:rPr lang="de-DE" sz="2200" dirty="0" smtClean="0"/>
              <a:t>.</a:t>
            </a:r>
            <a:endParaRPr lang="ru-RU" sz="2200" dirty="0" smtClean="0"/>
          </a:p>
          <a:p>
            <a:r>
              <a:rPr lang="de-DE" sz="2200" dirty="0" smtClean="0"/>
              <a:t>  </a:t>
            </a:r>
            <a:r>
              <a:rPr lang="de-DE" sz="2200" dirty="0" smtClean="0"/>
              <a:t>Die deutsche Küste ist sehr sauber. </a:t>
            </a:r>
            <a:endParaRPr lang="ru-RU" sz="22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572000" y="0"/>
            <a:ext cx="4572000" cy="2862322"/>
          </a:xfrm>
          <a:prstGeom prst="rect">
            <a:avLst/>
          </a:prstGeom>
        </p:spPr>
        <p:txBody>
          <a:bodyPr>
            <a:spAutoFit/>
          </a:bodyPr>
          <a:lstStyle/>
          <a:p>
            <a:r>
              <a:rPr lang="de-DE" sz="2000" dirty="0" smtClean="0"/>
              <a:t>Das Norddeutsche Tiefland prägen seenreiche, hügelige Landschaften, die durchsetzt sind von Heiden, Mooren und fruchtbaren Böden hin zur Mittelgebirgsschwelle. Das Tiefland ist sehr malerisch. Es durchziehen breite Flüsse mit saftigen Wiesen längs der Ufer.  Überall wechseln grünende Felder mit dunklen Wäldern ab. </a:t>
            </a:r>
            <a:endParaRPr lang="de-DE" sz="2000" dirty="0"/>
          </a:p>
        </p:txBody>
      </p:sp>
      <p:pic>
        <p:nvPicPr>
          <p:cNvPr id="20482" name="Picture 2" descr="http://www.ligature.ru/countries/germany/lakes/germlakes_starnbergersee.jpg"/>
          <p:cNvPicPr>
            <a:picLocks noChangeAspect="1" noChangeArrowheads="1"/>
          </p:cNvPicPr>
          <p:nvPr/>
        </p:nvPicPr>
        <p:blipFill>
          <a:blip r:embed="rId2" cstate="print"/>
          <a:srcRect/>
          <a:stretch>
            <a:fillRect/>
          </a:stretch>
        </p:blipFill>
        <p:spPr bwMode="auto">
          <a:xfrm>
            <a:off x="0" y="0"/>
            <a:ext cx="4249335" cy="2667000"/>
          </a:xfrm>
          <a:prstGeom prst="rect">
            <a:avLst/>
          </a:prstGeom>
          <a:noFill/>
        </p:spPr>
      </p:pic>
      <p:pic>
        <p:nvPicPr>
          <p:cNvPr id="20484" name="Picture 4" descr="http://www.fermer1.ru/sites/default/files/imagecache/500x500/wysiwyg_imageupload/4438/boloto.jpg"/>
          <p:cNvPicPr>
            <a:picLocks noChangeAspect="1" noChangeArrowheads="1"/>
          </p:cNvPicPr>
          <p:nvPr/>
        </p:nvPicPr>
        <p:blipFill>
          <a:blip r:embed="rId3" cstate="print"/>
          <a:srcRect/>
          <a:stretch>
            <a:fillRect/>
          </a:stretch>
        </p:blipFill>
        <p:spPr bwMode="auto">
          <a:xfrm>
            <a:off x="0" y="2895600"/>
            <a:ext cx="4191000" cy="3733800"/>
          </a:xfrm>
          <a:prstGeom prst="rect">
            <a:avLst/>
          </a:prstGeom>
          <a:noFill/>
        </p:spPr>
      </p:pic>
      <p:pic>
        <p:nvPicPr>
          <p:cNvPr id="20488" name="Picture 8" descr="http://turoboz.ru/cmsdb/article_images/images/Kanalbruecke_Magdeburg_04.jpg"/>
          <p:cNvPicPr>
            <a:picLocks noChangeAspect="1" noChangeArrowheads="1"/>
          </p:cNvPicPr>
          <p:nvPr/>
        </p:nvPicPr>
        <p:blipFill>
          <a:blip r:embed="rId4" cstate="print"/>
          <a:srcRect/>
          <a:stretch>
            <a:fillRect/>
          </a:stretch>
        </p:blipFill>
        <p:spPr bwMode="auto">
          <a:xfrm>
            <a:off x="4343400" y="3352800"/>
            <a:ext cx="4800600" cy="3266695"/>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572000" y="838200"/>
            <a:ext cx="4572000" cy="1938992"/>
          </a:xfrm>
          <a:prstGeom prst="rect">
            <a:avLst/>
          </a:prstGeom>
        </p:spPr>
        <p:txBody>
          <a:bodyPr>
            <a:spAutoFit/>
          </a:bodyPr>
          <a:lstStyle/>
          <a:p>
            <a:r>
              <a:rPr lang="de-DE" sz="2400" dirty="0" smtClean="0"/>
              <a:t>Die Mittelgebirgsschwelle trennt den Norden vom Süden Deutschlands.  Zu den Mittelgebirgen gehören Hunsrück, Eifel, Taunus und Westerwald. </a:t>
            </a:r>
            <a:endParaRPr lang="ru-RU" sz="2400" dirty="0"/>
          </a:p>
        </p:txBody>
      </p:sp>
      <p:pic>
        <p:nvPicPr>
          <p:cNvPr id="21506" name="Picture 2" descr="http://www.trilobites.info/Hunsrucklocality.jpg"/>
          <p:cNvPicPr>
            <a:picLocks noChangeAspect="1" noChangeArrowheads="1"/>
          </p:cNvPicPr>
          <p:nvPr/>
        </p:nvPicPr>
        <p:blipFill>
          <a:blip r:embed="rId2" cstate="print"/>
          <a:srcRect/>
          <a:stretch>
            <a:fillRect/>
          </a:stretch>
        </p:blipFill>
        <p:spPr bwMode="auto">
          <a:xfrm>
            <a:off x="0" y="0"/>
            <a:ext cx="4606376" cy="3190876"/>
          </a:xfrm>
          <a:prstGeom prst="rect">
            <a:avLst/>
          </a:prstGeom>
          <a:noFill/>
        </p:spPr>
      </p:pic>
      <p:pic>
        <p:nvPicPr>
          <p:cNvPr id="21508" name="Picture 4" descr="http://ferien-in-berndorf.de/resources/intro_eifel_maare_g.jpg"/>
          <p:cNvPicPr>
            <a:picLocks noChangeAspect="1" noChangeArrowheads="1"/>
          </p:cNvPicPr>
          <p:nvPr/>
        </p:nvPicPr>
        <p:blipFill>
          <a:blip r:embed="rId3" cstate="print"/>
          <a:srcRect/>
          <a:stretch>
            <a:fillRect/>
          </a:stretch>
        </p:blipFill>
        <p:spPr bwMode="auto">
          <a:xfrm>
            <a:off x="1" y="3326448"/>
            <a:ext cx="4953000" cy="3531551"/>
          </a:xfrm>
          <a:prstGeom prst="rect">
            <a:avLst/>
          </a:prstGeom>
          <a:noFill/>
        </p:spPr>
      </p:pic>
      <p:pic>
        <p:nvPicPr>
          <p:cNvPr id="21510" name="Picture 6" descr="http://www.europa-haus-marienberg.eu/uploads/images/allgemein/Luftaufnahme.Bad.M_1.jpg"/>
          <p:cNvPicPr>
            <a:picLocks noChangeAspect="1" noChangeArrowheads="1"/>
          </p:cNvPicPr>
          <p:nvPr/>
        </p:nvPicPr>
        <p:blipFill>
          <a:blip r:embed="rId4" cstate="print"/>
          <a:srcRect/>
          <a:stretch>
            <a:fillRect/>
          </a:stretch>
        </p:blipFill>
        <p:spPr bwMode="auto">
          <a:xfrm>
            <a:off x="5003564" y="3657600"/>
            <a:ext cx="3988036" cy="32004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160</TotalTime>
  <Words>329</Words>
  <Application>Microsoft Office PowerPoint</Application>
  <PresentationFormat>Экран (4:3)</PresentationFormat>
  <Paragraphs>16</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Office Theme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dc:creator>
  <cp:lastModifiedBy>1</cp:lastModifiedBy>
  <cp:revision>18</cp:revision>
  <dcterms:created xsi:type="dcterms:W3CDTF">2013-04-28T15:42:04Z</dcterms:created>
  <dcterms:modified xsi:type="dcterms:W3CDTF">2013-05-05T18:29:42Z</dcterms:modified>
</cp:coreProperties>
</file>